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65" r:id="rId2"/>
    <p:sldMasterId id="2147483777" r:id="rId3"/>
    <p:sldMasterId id="2147483789" r:id="rId4"/>
    <p:sldMasterId id="2147483801" r:id="rId5"/>
    <p:sldMasterId id="2147483813" r:id="rId6"/>
    <p:sldMasterId id="2147483825" r:id="rId7"/>
    <p:sldMasterId id="2147483837" r:id="rId8"/>
    <p:sldMasterId id="2147483849" r:id="rId9"/>
  </p:sldMasterIdLst>
  <p:notesMasterIdLst>
    <p:notesMasterId r:id="rId32"/>
  </p:notesMasterIdLst>
  <p:handoutMasterIdLst>
    <p:handoutMasterId r:id="rId33"/>
  </p:handoutMasterIdLst>
  <p:sldIdLst>
    <p:sldId id="273" r:id="rId10"/>
    <p:sldId id="267" r:id="rId11"/>
    <p:sldId id="272" r:id="rId12"/>
    <p:sldId id="270" r:id="rId13"/>
    <p:sldId id="299" r:id="rId14"/>
    <p:sldId id="297" r:id="rId15"/>
    <p:sldId id="300" r:id="rId16"/>
    <p:sldId id="301" r:id="rId17"/>
    <p:sldId id="345" r:id="rId18"/>
    <p:sldId id="346" r:id="rId19"/>
    <p:sldId id="347" r:id="rId20"/>
    <p:sldId id="348" r:id="rId21"/>
    <p:sldId id="349" r:id="rId22"/>
    <p:sldId id="350" r:id="rId23"/>
    <p:sldId id="351" r:id="rId24"/>
    <p:sldId id="352" r:id="rId25"/>
    <p:sldId id="353" r:id="rId26"/>
    <p:sldId id="305" r:id="rId27"/>
    <p:sldId id="343" r:id="rId28"/>
    <p:sldId id="344" r:id="rId29"/>
    <p:sldId id="354" r:id="rId30"/>
    <p:sldId id="296" r:id="rId31"/>
  </p:sldIdLst>
  <p:sldSz cx="12187238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1298" userDrawn="1">
          <p15:clr>
            <a:srgbClr val="A4A3A4"/>
          </p15:clr>
        </p15:guide>
        <p15:guide id="3" orient="horz" pos="3929">
          <p15:clr>
            <a:srgbClr val="A4A3A4"/>
          </p15:clr>
        </p15:guide>
        <p15:guide id="4" orient="horz" pos="1933" userDrawn="1">
          <p15:clr>
            <a:srgbClr val="A4A3A4"/>
          </p15:clr>
        </p15:guide>
        <p15:guide id="5" orient="horz" pos="3067" userDrawn="1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97" userDrawn="1">
          <p15:clr>
            <a:srgbClr val="A4A3A4"/>
          </p15:clr>
        </p15:guide>
        <p15:guide id="8" pos="91">
          <p15:clr>
            <a:srgbClr val="A4A3A4"/>
          </p15:clr>
        </p15:guide>
        <p15:guide id="9" pos="7585">
          <p15:clr>
            <a:srgbClr val="A4A3A4"/>
          </p15:clr>
        </p15:guide>
        <p15:guide id="10" pos="3839">
          <p15:clr>
            <a:srgbClr val="A4A3A4"/>
          </p15:clr>
        </p15:guide>
        <p15:guide id="11" pos="204">
          <p15:clr>
            <a:srgbClr val="A4A3A4"/>
          </p15:clr>
        </p15:guide>
        <p15:guide id="12" pos="7467" userDrawn="1">
          <p15:clr>
            <a:srgbClr val="A4A3A4"/>
          </p15:clr>
        </p15:guide>
        <p15:guide id="13" orient="horz" pos="35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F17"/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09" autoAdjust="0"/>
    <p:restoredTop sz="94708"/>
  </p:normalViewPr>
  <p:slideViewPr>
    <p:cSldViewPr snapToObjects="1">
      <p:cViewPr>
        <p:scale>
          <a:sx n="107" d="100"/>
          <a:sy n="107" d="100"/>
        </p:scale>
        <p:origin x="544" y="-8"/>
      </p:cViewPr>
      <p:guideLst>
        <p:guide orient="horz" pos="391"/>
        <p:guide orient="horz" pos="1298"/>
        <p:guide orient="horz" pos="3929"/>
        <p:guide orient="horz" pos="1933"/>
        <p:guide orient="horz" pos="3067"/>
        <p:guide orient="horz" pos="4269"/>
        <p:guide orient="horz" pos="3997"/>
        <p:guide pos="91"/>
        <p:guide pos="7585"/>
        <p:guide pos="3839"/>
        <p:guide pos="204"/>
        <p:guide pos="7467"/>
        <p:guide orient="horz" pos="356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9" Type="http://schemas.openxmlformats.org/officeDocument/2006/relationships/slideMaster" Target="slideMasters/slideMaster9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A4B46-F6A6-DA4E-8415-64807F0B23D2}" type="datetimeFigureOut">
              <a:rPr lang="de-DE" smtClean="0">
                <a:latin typeface="Arial" panose="020B0604020202020204" pitchFamily="34" charset="0"/>
              </a:rPr>
              <a:t>29.04.19</a:t>
            </a:fld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48993-9816-0246-B1D2-4028350D98C2}" type="slidenum">
              <a:rPr lang="de-DE" smtClean="0">
                <a:latin typeface="Arial" panose="020B0604020202020204" pitchFamily="34" charset="0"/>
              </a:rPr>
              <a:t>‹#›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3024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2.png>
</file>

<file path=ppt/media/image13.png>
</file>

<file path=ppt/media/image15.png>
</file>

<file path=ppt/media/image16.png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  <a:pPr/>
              <a:t>29.04.19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6875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48875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emf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emf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emf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.emf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.emf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2.emf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1.emf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2.emf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1.emf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4C8EA-B820-704C-B537-F9A84DD13BD9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5AAEF-9FBD-C34E-A853-5941EA569115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56661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958A-4981-8C43-ADAF-2D15FF92F5B5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1180998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29CE1-4B84-6743-BC26-1E0811B98E33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25070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2688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9165E-19BF-E141-BC27-A025DAD3A923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28826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C3BF9-3B3B-4048-BC46-C1D58618178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7274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FC43E-7E16-BE49-B370-98C55F0AAAD5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34570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74B4-E437-F344-AB20-5F665E78B34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0715051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E7847-F61E-B546-B70D-3F0B38F8D2BE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728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E52D6-B261-284F-99FB-76C84A8A792D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493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E98A3-A1DC-0D41-A976-3734A92E2CBB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0904-B755-4B49-89AC-52B12240D60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250865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8B95B-8DD9-9D44-977B-09A5C34D95E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287923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68707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2351A-3F4A-624F-980B-319BDCD6E682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45960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AA6C2-3F37-DB41-8B08-1142B58FB321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74153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1F11-49FB-8E48-908C-F30D3FEFECFE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97078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4C96E-9BE7-E646-9C3D-45E9207F1F7B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568873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B5A55-97AF-924C-8D67-57A002303B62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125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0BC6-4B6A-CA46-B202-822CA70FFF16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61081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D9ECA-91CD-894F-A526-C9E52BA59B2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5715966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E3D46-D396-D246-BA97-A50F2E1786A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6181D-7CD8-A042-9E34-17A008BB069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928559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38438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0E9A-A195-B947-AF1C-E82C3B35BAAE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78454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A1419-1E5E-CA41-B85B-122E1D0E3FFB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78703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14FE1-1D4F-8D45-8E19-EF83B032285A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51971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95EAF-77C4-F54E-89E4-E5DC85D831DE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264635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88FD-8088-BD40-AE47-875CDCF1E6EA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692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CF707-6A4D-BD4E-883E-E55A87A99C1D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341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9FC84-8353-374D-B78D-A83D230EF4E9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6380085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48936-4829-884F-B4B4-0569A76309AB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1969200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1420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129E0-D12E-5647-9C10-E1265A77A1C7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80193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379CC-DE90-064E-8711-8C0B6F6C005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34304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7B23-AB6C-3749-B498-50392223B1D4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21783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F74F2-B115-5F4D-96C1-2E53709E2B63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942775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0D167-DC27-C94D-8A75-BD333CE9DA3A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574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FA98C-C442-7A41-AD63-D3266F93872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92417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428E8-922C-DF48-847A-1B1B81097904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154552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E6FBB-498E-3F4F-ACA2-89F36EECF97F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729981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30791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A46A-A1D4-624A-BD24-756F4932B8C5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380EB-6ECF-A14C-A522-E8BD32F5F64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8511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7B7-1CBE-8749-AD00-EAB978A5B8FA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6948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C553E-2F97-9A4D-8107-E35C7658EBDB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41351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1143E-BCFC-554D-B2B7-2FA12E26E653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3038228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A083-918B-204A-B919-9373772C1F9F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5792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66A3E-01D6-E640-9A28-20D30D15D2A5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2712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E2709-472A-274D-8C09-167CC10552DD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12019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ED151-66D5-804A-93CA-A776065359BF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9875359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0238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8D477-71E6-024F-A92A-749DC648D545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60516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13BC-DFEC-6449-9964-3133692391B5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67F3B-F476-CE49-BA34-E51399D06B22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02816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8D6D2-BB56-6D48-9806-FC0D70EE751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41416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10A99-F688-AC42-A991-B76F7F0D3FBD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5322914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1008E-1764-D149-B8F9-CDB359EAEDE4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46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D9D4C-AB8B-684A-A16E-BA9092132CAB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60900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B7AD-2256-E845-BA41-E032F684956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961782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8411-DBE6-7442-9733-C5F150683A03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42146689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49254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6351E-2CD6-3C42-B7E5-FCD995DADBE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48068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1533-E348-B244-BA8B-30149A9E237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22106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5173C-8388-AF45-BEF3-24CB79E3F88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A375C-F084-AF49-84F9-7EF43C42C592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30013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8FFB-66C9-234C-8CC1-979EFB61DCCE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587475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123F1-E0B0-E946-AED0-E01DF1B54D77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027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11537949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2356D-7E38-4945-9190-C14BCB4954F9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11537949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323850" y="619200"/>
            <a:ext cx="1153795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29836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6544F-2817-2741-816A-9F438F709B5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4915891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1D2E5-965E-164E-BFA8-E720F2AFC514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6806052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8723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49" y="1044001"/>
            <a:ext cx="11537951" cy="980062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  <p:grpSp>
        <p:nvGrpSpPr>
          <p:cNvPr id="12" name="Gruppieren 11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6" name="Gerade Verbindung 15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7" name="Gerade Verbindung 26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079181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4B96-47D8-D047-A32C-2A22C4810FEE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93803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C2C61-4A9B-3245-AE87-93E0FC4C2838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74464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74999-006A-3140-9893-3B6966167526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323850" y="620714"/>
            <a:ext cx="11537950" cy="97200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680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9202-B7E1-4B43-8360-2F230B09DB16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2AED0-B5A4-614B-BA44-AA68D18D38D2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725457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46A04-0263-E74C-9BBB-5F670E0A5E56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271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DA382-E6F2-8748-B0DD-C21CDB717420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324000" y="6345238"/>
            <a:ext cx="2457251" cy="4232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theme" Target="../theme/theme2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theme" Target="../theme/theme3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9" Type="http://schemas.openxmlformats.org/officeDocument/2006/relationships/slideLayout" Target="../slideLayouts/slideLayout36.xml"/><Relationship Id="rId10" Type="http://schemas.openxmlformats.org/officeDocument/2006/relationships/theme" Target="../theme/theme4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theme" Target="../theme/theme5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theme" Target="../theme/theme6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7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1.xml"/><Relationship Id="rId8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3.xml"/><Relationship Id="rId10" Type="http://schemas.openxmlformats.org/officeDocument/2006/relationships/theme" Target="../theme/theme7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6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8.xml"/><Relationship Id="rId6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0.xml"/><Relationship Id="rId8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2.xml"/><Relationship Id="rId10" Type="http://schemas.openxmlformats.org/officeDocument/2006/relationships/theme" Target="../theme/theme8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64.xml"/><Relationship Id="rId2" Type="http://schemas.openxmlformats.org/officeDocument/2006/relationships/slideLayout" Target="../slideLayouts/slideLayout65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9.xml"/><Relationship Id="rId8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1.xml"/><Relationship Id="rId10" Type="http://schemas.openxmlformats.org/officeDocument/2006/relationships/theme" Target="../theme/theme9.xml"/><Relationship Id="rId11" Type="http://schemas.openxmlformats.org/officeDocument/2006/relationships/image" Target="../media/image1.emf"/><Relationship Id="rId1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16734C83-EEF2-7A47-A3FC-E48A7E386C00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8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846D9DE2-B5EE-B642-B24F-3DDA5A8A5B5A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0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6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3AB6916C-81CF-9849-9A9B-D23A76B8B36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28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8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29938339-A8AC-D34B-8ACB-010B230F1EB3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7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800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5C2F75ED-DC7F-D149-8081-B05B3989F15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92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2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202AD054-0CA1-C044-AE68-EFC4589957C2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7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4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BA2436A-3DE2-AE41-AD23-3F979753DF5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97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6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0EB80908-8E5E-5044-97A3-BA431DA738C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459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8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 userDrawn="1"/>
        </p:nvGrpSpPr>
        <p:grpSpPr>
          <a:xfrm>
            <a:off x="-377675" y="-385093"/>
            <a:ext cx="12418863" cy="7159750"/>
            <a:chOff x="-377675" y="-385093"/>
            <a:chExt cx="12418863" cy="7159750"/>
          </a:xfrm>
        </p:grpSpPr>
        <p:cxnSp>
          <p:nvCxnSpPr>
            <p:cNvPr id="19" name="Gerade Verbindung 18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/>
          </p:nvCxnSpPr>
          <p:spPr>
            <a:xfrm rot="5400000">
              <a:off x="1172813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Gerade Verbindung 25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/>
          </p:nvCxnSpPr>
          <p:spPr>
            <a:xfrm rot="5400000">
              <a:off x="596352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3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2" name="Gerade Verbindung 3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1909273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  <a:solidFill>
            <a:schemeClr val="accent1"/>
          </a:solidFill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C3D3F8F7-1067-0D4C-A63B-A6548B6830D0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</a:t>
            </a:r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07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60" r:id="rId9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2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1275" userDrawn="1">
          <p15:clr>
            <a:srgbClr val="F26B43"/>
          </p15:clr>
        </p15:guide>
        <p15:guide id="4" orient="horz" pos="391" userDrawn="1">
          <p15:clr>
            <a:srgbClr val="F26B43"/>
          </p15:clr>
        </p15:guide>
        <p15:guide id="5" orient="horz" pos="3045" userDrawn="1">
          <p15:clr>
            <a:srgbClr val="F26B43"/>
          </p15:clr>
        </p15:guide>
        <p15:guide id="6" orient="horz" pos="3929" userDrawn="1">
          <p15:clr>
            <a:srgbClr val="F26B43"/>
          </p15:clr>
        </p15:guide>
        <p15:guide id="7" pos="204" userDrawn="1">
          <p15:clr>
            <a:srgbClr val="F26B43"/>
          </p15:clr>
        </p15:guide>
        <p15:guide id="8" pos="7467" userDrawn="1">
          <p15:clr>
            <a:srgbClr val="F26B43"/>
          </p15:clr>
        </p15:guide>
        <p15:guide id="9" pos="7581" userDrawn="1">
          <p15:clr>
            <a:srgbClr val="F26B43"/>
          </p15:clr>
        </p15:guide>
        <p15:guide id="10" orient="horz" pos="3997" userDrawn="1">
          <p15:clr>
            <a:srgbClr val="F26B43"/>
          </p15:clr>
        </p15:guide>
        <p15:guide id="11" orient="horz" pos="42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www.cse-lab.ethz.ch/teaching/models-algorithms-and-data-mad-introduction-to-computing-fs19/" TargetMode="External"/><Relationship Id="rId3" Type="http://schemas.openxmlformats.org/officeDocument/2006/relationships/hyperlink" Target="https://gitlab.ethz.ch/bacdavid/mad-tutorial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5FA18-BA6B-864D-9AC5-6E22D258B9FE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1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Title</a:t>
            </a:r>
            <a:endParaRPr lang="en-GB" dirty="0"/>
          </a:p>
        </p:txBody>
      </p:sp>
      <p:sp>
        <p:nvSpPr>
          <p:cNvPr id="7" name="Inhaltsplatzhalter 10"/>
          <p:cNvSpPr>
            <a:spLocks noGrp="1"/>
          </p:cNvSpPr>
          <p:nvPr/>
        </p:nvSpPr>
        <p:spPr>
          <a:xfrm>
            <a:off x="332433" y="2032005"/>
            <a:ext cx="11537950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Text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26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 smtClean="0"/>
              <a:t>29.10.2017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3" y="6308726"/>
            <a:ext cx="4631883" cy="459776"/>
          </a:xfrm>
        </p:spPr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10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Example 1: ODE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10"/>
              <p:cNvSpPr>
                <a:spLocks noGrp="1"/>
              </p:cNvSpPr>
              <p:nvPr/>
            </p:nvSpPr>
            <p:spPr>
              <a:xfrm>
                <a:off x="332433" y="2032005"/>
                <a:ext cx="11521430" cy="4210046"/>
              </a:xfrm>
              <a:prstGeom prst="rect">
                <a:avLst/>
              </a:prstGeom>
            </p:spPr>
            <p:txBody>
              <a:bodyPr vert="horz" lIns="140400" tIns="0" rIns="144000" bIns="0" rtlCol="0">
                <a:noAutofit/>
              </a:bodyPr>
              <a:lstStyle>
                <a:lvl1pPr marL="361950" indent="-36195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7063" indent="-265113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93763" indent="-2667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77913" indent="-1778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62063" indent="-18415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de-CH" dirty="0" smtClean="0"/>
                  <a:t>Solve </a:t>
                </a:r>
                <a:r>
                  <a:rPr lang="de-CH" dirty="0" err="1" smtClean="0"/>
                  <a:t>the</a:t>
                </a:r>
                <a:r>
                  <a:rPr lang="de-CH" dirty="0" smtClean="0"/>
                  <a:t> ODE: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de-CH" sz="360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de-CH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</m:acc>
                      <m:r>
                        <a:rPr lang="de-CH" sz="36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de-CH" sz="36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de-CH" sz="36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de-CH" sz="3600" b="0" i="1" smtClean="0">
                              <a:latin typeface="Cambria Math" charset="0"/>
                            </a:rPr>
                            <m:t>⋅</m:t>
                          </m:r>
                          <m:r>
                            <a:rPr lang="de-CH" sz="3600" b="0" i="1" smtClean="0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r>
                            <a:rPr lang="de-CH" sz="3600" b="0" i="1" smtClean="0">
                              <a:latin typeface="Cambria Math" charset="0"/>
                            </a:rPr>
                            <m:t>𝑡</m:t>
                          </m:r>
                        </m:sup>
                      </m:sSup>
                      <m:r>
                        <a:rPr lang="de-CH" sz="3600" b="0" i="0" smtClean="0">
                          <a:latin typeface="Cambria Math" charset="0"/>
                        </a:rPr>
                        <m:t>, </m:t>
                      </m:r>
                      <m:r>
                        <a:rPr lang="de-CH" sz="3600" b="0" i="1" smtClean="0">
                          <a:latin typeface="Cambria Math" charset="0"/>
                        </a:rPr>
                        <m:t>𝑥</m:t>
                      </m:r>
                      <m:d>
                        <m:dPr>
                          <m:ctrlPr>
                            <a:rPr lang="de-CH" sz="36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CH" sz="36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de-CH" sz="3600" b="0" i="1" smtClean="0">
                                  <a:latin typeface="Cambria Math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de-CH" sz="3600" b="0" i="1" smtClean="0">
                                  <a:latin typeface="Cambria Math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de-CH" sz="3600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de-CH" sz="36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de-CH" sz="36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de-CH" sz="3600" b="0" i="1" smtClean="0">
                              <a:latin typeface="Cambria Math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3600" dirty="0" smtClean="0"/>
              </a:p>
              <a:p>
                <a:r>
                  <a:rPr lang="en-US" dirty="0" smtClean="0"/>
                  <a:t>Tipp: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en-US" sz="360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CH" sz="3600" b="0" i="1" smtClean="0">
                              <a:latin typeface="Cambria Math" charset="0"/>
                            </a:rPr>
                            <m:t>𝑎</m:t>
                          </m:r>
                        </m:sub>
                        <m:sup>
                          <m:r>
                            <a:rPr lang="de-CH" sz="3600" b="0" i="1" smtClean="0">
                              <a:latin typeface="Cambria Math" charset="0"/>
                            </a:rPr>
                            <m:t>𝑏</m:t>
                          </m:r>
                        </m:sup>
                        <m:e>
                          <m:r>
                            <a:rPr lang="de-CH" sz="3600" b="0" i="1" smtClean="0">
                              <a:latin typeface="Cambria Math" charset="0"/>
                            </a:rPr>
                            <m:t>𝑢</m:t>
                          </m:r>
                          <m:sSup>
                            <m:sSupPr>
                              <m:ctrlPr>
                                <a:rPr lang="de-CH" sz="36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de-CH" sz="3600" b="0" i="1" smtClean="0">
                                  <a:latin typeface="Cambria Math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de-CH" sz="3600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de-CH" sz="3600" b="0" i="1" smtClean="0">
                              <a:latin typeface="Cambria Math" charset="0"/>
                            </a:rPr>
                            <m:t>𝑑𝑥</m:t>
                          </m:r>
                        </m:e>
                      </m:nary>
                      <m:r>
                        <a:rPr lang="de-CH" sz="3600" b="0" i="1" smtClean="0">
                          <a:latin typeface="Cambria Math" charset="0"/>
                        </a:rPr>
                        <m:t>=</m:t>
                      </m:r>
                      <m:sSubSup>
                        <m:sSubSupPr>
                          <m:ctrlPr>
                            <a:rPr lang="de-CH" sz="3600" b="0" i="1" smtClean="0">
                              <a:latin typeface="Cambria Math" charset="0"/>
                            </a:rPr>
                          </m:ctrlPr>
                        </m:sSub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de-CH" sz="3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de-CH" sz="3600" b="0" i="1" smtClean="0">
                                  <a:latin typeface="Cambria Math" charset="0"/>
                                </a:rPr>
                                <m:t>𝑢𝑣</m:t>
                              </m:r>
                            </m:e>
                          </m:d>
                        </m:e>
                        <m:sub>
                          <m:r>
                            <a:rPr lang="de-CH" sz="3600" b="0" i="1" smtClean="0">
                              <a:latin typeface="Cambria Math" charset="0"/>
                            </a:rPr>
                            <m:t>𝑎</m:t>
                          </m:r>
                        </m:sub>
                        <m:sup>
                          <m:r>
                            <a:rPr lang="de-CH" sz="3600" b="0" i="1" smtClean="0">
                              <a:latin typeface="Cambria Math" charset="0"/>
                            </a:rPr>
                            <m:t>𝑏</m:t>
                          </m:r>
                        </m:sup>
                      </m:sSubSup>
                      <m:r>
                        <a:rPr lang="de-CH" sz="3600" b="0" i="1" smtClean="0">
                          <a:latin typeface="Cambria Math" charset="0"/>
                        </a:rPr>
                        <m:t>−</m:t>
                      </m:r>
                      <m:nary>
                        <m:naryPr>
                          <m:ctrlPr>
                            <a:rPr lang="de-CH" sz="36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CH" sz="3600" b="0" i="1" smtClean="0">
                              <a:latin typeface="Cambria Math" charset="0"/>
                            </a:rPr>
                            <m:t>𝑎</m:t>
                          </m:r>
                        </m:sub>
                        <m:sup>
                          <m:r>
                            <a:rPr lang="de-CH" sz="3600" b="0" i="1" smtClean="0">
                              <a:latin typeface="Cambria Math" charset="0"/>
                            </a:rPr>
                            <m:t>𝑏</m:t>
                          </m:r>
                        </m:sup>
                        <m:e>
                          <m:sSup>
                            <m:sSupPr>
                              <m:ctrlPr>
                                <a:rPr lang="de-CH" sz="36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de-CH" sz="3600" b="0" i="1" smtClean="0">
                                  <a:latin typeface="Cambria Math" charset="0"/>
                                </a:rPr>
                                <m:t>𝑢</m:t>
                              </m:r>
                            </m:e>
                            <m:sup>
                              <m:r>
                                <a:rPr lang="de-CH" sz="3600" b="0" i="1" smtClean="0">
                                  <a:latin typeface="Cambria Math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de-CH" sz="3600" b="0" i="1" smtClean="0">
                              <a:latin typeface="Cambria Math" charset="0"/>
                            </a:rPr>
                            <m:t>𝑣𝑑𝑥</m:t>
                          </m:r>
                        </m:e>
                      </m:nary>
                    </m:oMath>
                  </m:oMathPara>
                </a14:m>
                <a:endParaRPr lang="en-US" sz="3600" dirty="0" smtClean="0"/>
              </a:p>
            </p:txBody>
          </p:sp>
        </mc:Choice>
        <mc:Fallback xmlns="">
          <p:sp>
            <p:nvSpPr>
              <p:cNvPr id="7" name="Inhaltsplatzhalter 10"/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433" y="2032005"/>
                <a:ext cx="11521430" cy="4210046"/>
              </a:xfrm>
              <a:prstGeom prst="rect">
                <a:avLst/>
              </a:prstGeom>
              <a:blipFill rotWithShape="0">
                <a:blip r:embed="rId2"/>
                <a:stretch>
                  <a:fillRect l="-317" t="-2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3912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 smtClean="0"/>
              <a:t>29.10.2017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3" y="6308726"/>
            <a:ext cx="4631883" cy="459776"/>
          </a:xfrm>
        </p:spPr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11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Numerical Integration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10"/>
              <p:cNvSpPr>
                <a:spLocks noGrp="1"/>
              </p:cNvSpPr>
              <p:nvPr/>
            </p:nvSpPr>
            <p:spPr>
              <a:xfrm>
                <a:off x="332433" y="2032005"/>
                <a:ext cx="5449051" cy="4210046"/>
              </a:xfrm>
              <a:prstGeom prst="rect">
                <a:avLst/>
              </a:prstGeom>
            </p:spPr>
            <p:txBody>
              <a:bodyPr vert="horz" lIns="140400" tIns="0" rIns="144000" bIns="0" rtlCol="0">
                <a:noAutofit/>
              </a:bodyPr>
              <a:lstStyle>
                <a:lvl1pPr marL="361950" indent="-36195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7063" indent="-265113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93763" indent="-2667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77913" indent="-1778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62063" indent="-18415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smtClean="0"/>
                  <a:t>Approximate: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b="0" i="1" smtClean="0">
                          <a:latin typeface="Cambria Math" charset="0"/>
                        </a:rPr>
                        <m:t>𝐼</m:t>
                      </m:r>
                      <m:r>
                        <a:rPr lang="de-CH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trlPr>
                            <a:rPr lang="de-CH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CH" b="0" i="1" smtClean="0">
                              <a:latin typeface="Cambria Math" charset="0"/>
                            </a:rPr>
                            <m:t>𝑎</m:t>
                          </m:r>
                        </m:sub>
                        <m:sup>
                          <m:r>
                            <a:rPr lang="de-CH" b="0" i="1" smtClean="0">
                              <a:latin typeface="Cambria Math" charset="0"/>
                            </a:rPr>
                            <m:t>𝑏</m:t>
                          </m:r>
                        </m:sup>
                        <m:e>
                          <m:r>
                            <a:rPr lang="de-CH" b="0" i="1" smtClean="0">
                              <a:latin typeface="Cambria Math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de-CH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de-CH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de-CH" b="0" i="1" smtClean="0">
                              <a:latin typeface="Cambria Math" charset="0"/>
                            </a:rPr>
                            <m:t>𝑑𝑥</m:t>
                          </m:r>
                          <m:r>
                            <a:rPr lang="de-CH" b="0" i="1" smtClean="0">
                              <a:latin typeface="Cambria Math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limLoc m:val="subSup"/>
                              <m:ctrlP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𝑖</m:t>
                              </m:r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𝑁</m:t>
                              </m:r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CH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r>
                  <a:rPr lang="en-US" dirty="0" smtClean="0"/>
                  <a:t>Approximate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charset="0"/>
                          </a:rPr>
                          <m:t>𝐼</m:t>
                        </m:r>
                      </m:e>
                      <m:sub>
                        <m:r>
                          <a:rPr lang="de-CH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: (table)</a:t>
                </a:r>
              </a:p>
              <a:p>
                <a:pPr lvl="1"/>
                <a:r>
                  <a:rPr lang="en-US" dirty="0" smtClean="0"/>
                  <a:t>Rectangular Rule</a:t>
                </a:r>
              </a:p>
              <a:p>
                <a:pPr lvl="1"/>
                <a:r>
                  <a:rPr lang="en-US" dirty="0" smtClean="0"/>
                  <a:t>Trapezoidal Rule</a:t>
                </a:r>
              </a:p>
              <a:p>
                <a:pPr lvl="1"/>
                <a:r>
                  <a:rPr lang="en-US" dirty="0" smtClean="0"/>
                  <a:t>Simpson’s Rule</a:t>
                </a:r>
              </a:p>
            </p:txBody>
          </p:sp>
        </mc:Choice>
        <mc:Fallback xmlns="">
          <p:sp>
            <p:nvSpPr>
              <p:cNvPr id="7" name="Inhaltsplatzhalter 10"/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433" y="2032005"/>
                <a:ext cx="5449051" cy="4210046"/>
              </a:xfrm>
              <a:prstGeom prst="rect">
                <a:avLst/>
              </a:prstGeom>
              <a:blipFill rotWithShape="0">
                <a:blip r:embed="rId2"/>
                <a:stretch>
                  <a:fillRect l="-672" t="-2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906130" y="2928176"/>
              <a:ext cx="6113026" cy="1907985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2800658"/>
                    <a:gridCol w="3312368"/>
                  </a:tblGrid>
                  <a:tr h="370840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Approximation</a:t>
                          </a:r>
                          <a:r>
                            <a:rPr lang="en-US" sz="2400" baseline="0" dirty="0" smtClean="0"/>
                            <a:t>s for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CH" sz="2400" b="0" i="1" baseline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CH" sz="2400" b="0" i="1" baseline="0" smtClean="0">
                                      <a:latin typeface="Cambria Math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de-CH" sz="2400" b="0" i="1" baseline="0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endParaRPr lang="en-US" sz="2400" dirty="0"/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Rectangular</a:t>
                          </a:r>
                          <a:r>
                            <a:rPr lang="en-US" baseline="0" dirty="0" smtClean="0"/>
                            <a:t>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𝑅𝑖</m:t>
                                  </m:r>
                                </m:sub>
                              </m:sSub>
                              <m:r>
                                <a:rPr lang="de-CH" b="0" i="1" smtClean="0">
                                  <a:latin typeface="Cambria Math" charset="0"/>
                                </a:rPr>
                                <m:t>=</m:t>
                              </m:r>
                              <m:r>
                                <a:rPr lang="de-CH" b="0" i="1" smtClean="0">
                                  <a:latin typeface="Cambria Math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CH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CH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de-CH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  <m:r>
                                        <a:rPr lang="de-CH" b="0" i="1" smtClean="0">
                                          <a:latin typeface="Cambria Math" charset="0"/>
                                        </a:rPr>
                                        <m:t>+1/2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de-CH" b="0" i="1" smtClean="0">
                                  <a:latin typeface="Cambria Math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CH" b="0" i="0" smtClean="0">
                                      <a:latin typeface="Cambria Math" charset="0"/>
                                    </a:rPr>
                                    <m:t>Δ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 smtClean="0"/>
                            <a:t> 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Trapezoidal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𝑇𝑖</m:t>
                                  </m:r>
                                </m:sub>
                              </m:sSub>
                              <m:r>
                                <a:rPr lang="de-CH" b="0" i="1" smtClean="0">
                                  <a:latin typeface="Cambria Math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CH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CH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de-CH" b="0" i="1" smtClean="0">
                                  <a:latin typeface="Cambria Math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CH" b="0" i="0" smtClean="0">
                                      <a:latin typeface="Cambria Math" charset="0"/>
                                    </a:rPr>
                                    <m:t>Δ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 smtClean="0"/>
                            <a:t> 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Simpson’s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800" b="1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𝑆𝑖</m:t>
                                  </m:r>
                                </m:sub>
                              </m:sSub>
                              <m:r>
                                <a:rPr lang="en-GB" sz="1800" b="1" kern="1200">
                                  <a:solidFill>
                                    <a:schemeClr val="dk1"/>
                                  </a:solidFill>
                                  <a:effectLst/>
                                  <a:latin typeface="Cambria Math" charset="0"/>
                                  <a:ea typeface="+mn-ea"/>
                                  <a:cs typeface="+mn-cs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</m:ctrlPr>
                                </m:fPr>
                                <m:num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en-US" sz="1800" b="1" i="1" kern="1200">
                                          <a:solidFill>
                                            <a:schemeClr val="dk1"/>
                                          </a:solidFill>
                                          <a:effectLst/>
                                          <a:latin typeface="Cambria Math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GB" sz="1800" b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+4</m:t>
                                  </m:r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en-US" sz="1800" b="1" i="1" kern="1200">
                                          <a:solidFill>
                                            <a:schemeClr val="dk1"/>
                                          </a:solidFill>
                                          <a:effectLst/>
                                          <a:latin typeface="Cambria Math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𝑖</m:t>
                                          </m:r>
                                          <m:r>
                                            <a:rPr lang="en-GB" sz="1800" b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+1/2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GB" sz="1800" b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en-US" sz="1800" b="1" i="1" kern="1200">
                                          <a:solidFill>
                                            <a:schemeClr val="dk1"/>
                                          </a:solidFill>
                                          <a:effectLst/>
                                          <a:latin typeface="Cambria Math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𝑖</m:t>
                                          </m:r>
                                          <m:r>
                                            <a:rPr lang="en-GB" sz="1800" b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r>
                                    <a:rPr lang="en-GB" sz="1800" b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6</m:t>
                                  </m:r>
                                </m:den>
                              </m:f>
                              <m:r>
                                <a:rPr lang="de-CH" sz="1800" b="1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charset="0"/>
                                  <a:ea typeface="+mn-ea"/>
                                  <a:cs typeface="+mn-cs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1800" b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Δ</m:t>
                                  </m:r>
                                </m:e>
                                <m:sub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800" b="1" kern="12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33825774"/>
                  </p:ext>
                </p:extLst>
              </p:nvPr>
            </p:nvGraphicFramePr>
            <p:xfrm>
              <a:off x="5906130" y="2928176"/>
              <a:ext cx="6113026" cy="1905762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2800658"/>
                    <a:gridCol w="3312368"/>
                  </a:tblGrid>
                  <a:tr h="457200"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00" t="-9333" r="-199" b="-321333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409956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Rectangular</a:t>
                          </a:r>
                          <a:r>
                            <a:rPr lang="en-US" baseline="0" dirty="0" smtClean="0"/>
                            <a:t>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4743" t="-122388" r="-368" b="-259701"/>
                          </a:stretch>
                        </a:blipFill>
                      </a:tcPr>
                    </a:tc>
                  </a:tr>
                  <a:tr h="498602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Trapezoidal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4743" t="-181707" r="-368" b="-112195"/>
                          </a:stretch>
                        </a:blipFill>
                      </a:tcPr>
                    </a:tc>
                  </a:tr>
                  <a:tr h="540004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Simpson’s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4743" t="-259551" r="-368" b="-3371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54212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 smtClean="0"/>
              <a:t>29.10.2017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3" y="6308726"/>
            <a:ext cx="4631883" cy="459776"/>
          </a:xfrm>
        </p:spPr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12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Rectangular Rule</a:t>
            </a:r>
            <a:endParaRPr lang="en-GB" dirty="0"/>
          </a:p>
        </p:txBody>
      </p:sp>
      <p:sp>
        <p:nvSpPr>
          <p:cNvPr id="7" name="Inhaltsplatzhalter 10"/>
          <p:cNvSpPr>
            <a:spLocks noGrp="1"/>
          </p:cNvSpPr>
          <p:nvPr/>
        </p:nvSpPr>
        <p:spPr>
          <a:xfrm>
            <a:off x="332433" y="2032005"/>
            <a:ext cx="5449051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347" y="1916832"/>
            <a:ext cx="5112568" cy="350779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329215" y="5448689"/>
            <a:ext cx="41482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tutorial.math.lamar.edu</a:t>
            </a:r>
            <a:r>
              <a:rPr lang="en-US" sz="1000" dirty="0"/>
              <a:t>/Classes/</a:t>
            </a:r>
            <a:r>
              <a:rPr lang="en-US" sz="1000" dirty="0" err="1"/>
              <a:t>CalcI</a:t>
            </a:r>
            <a:r>
              <a:rPr lang="en-US" sz="1000" dirty="0"/>
              <a:t>/</a:t>
            </a:r>
            <a:r>
              <a:rPr lang="en-US" sz="1000" dirty="0" err="1"/>
              <a:t>AreaProblem.aspx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59623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 smtClean="0"/>
              <a:t>29.10.2017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3" y="6308726"/>
            <a:ext cx="4631883" cy="459776"/>
          </a:xfrm>
        </p:spPr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13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Trapezoidal Rule</a:t>
            </a:r>
            <a:endParaRPr lang="en-GB" dirty="0"/>
          </a:p>
        </p:txBody>
      </p:sp>
      <p:sp>
        <p:nvSpPr>
          <p:cNvPr id="7" name="Inhaltsplatzhalter 10"/>
          <p:cNvSpPr>
            <a:spLocks noGrp="1"/>
          </p:cNvSpPr>
          <p:nvPr/>
        </p:nvSpPr>
        <p:spPr>
          <a:xfrm>
            <a:off x="332433" y="2032005"/>
            <a:ext cx="5449051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42757" y="5444004"/>
            <a:ext cx="394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tutorial.math.lamar.edu</a:t>
            </a:r>
            <a:r>
              <a:rPr lang="en-US" sz="1000" dirty="0"/>
              <a:t>/Classes/</a:t>
            </a:r>
            <a:r>
              <a:rPr lang="en-US" sz="1000" dirty="0" err="1"/>
              <a:t>CalcI</a:t>
            </a:r>
            <a:r>
              <a:rPr lang="en-US" sz="1000" dirty="0"/>
              <a:t>/</a:t>
            </a:r>
            <a:r>
              <a:rPr lang="en-US" sz="1000" dirty="0" err="1"/>
              <a:t>AreaProblem.aspx</a:t>
            </a:r>
            <a:endParaRPr lang="en-US" sz="1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938" y="1737175"/>
            <a:ext cx="5028950" cy="356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15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 smtClean="0"/>
              <a:t>29.10.2017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3" y="6308726"/>
            <a:ext cx="4631883" cy="459776"/>
          </a:xfrm>
        </p:spPr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14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Simpson’s Rule</a:t>
            </a:r>
            <a:endParaRPr lang="en-GB" dirty="0"/>
          </a:p>
        </p:txBody>
      </p:sp>
      <p:sp>
        <p:nvSpPr>
          <p:cNvPr id="7" name="Inhaltsplatzhalter 10"/>
          <p:cNvSpPr>
            <a:spLocks noGrp="1"/>
          </p:cNvSpPr>
          <p:nvPr/>
        </p:nvSpPr>
        <p:spPr>
          <a:xfrm>
            <a:off x="332433" y="2032005"/>
            <a:ext cx="5449051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76470" y="5415027"/>
            <a:ext cx="40430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de.wikipedia.org</a:t>
            </a:r>
            <a:r>
              <a:rPr lang="en-US" sz="1000" dirty="0"/>
              <a:t>/wiki/</a:t>
            </a:r>
            <a:r>
              <a:rPr lang="en-US" sz="1000" dirty="0" err="1"/>
              <a:t>Datei:Simpsons_method_illustration.svg</a:t>
            </a:r>
            <a:endParaRPr lang="en-US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0167" y="1570002"/>
            <a:ext cx="4255700" cy="3845025"/>
          </a:xfrm>
          <a:prstGeom prst="rect">
            <a:avLst/>
          </a:prstGeom>
        </p:spPr>
      </p:pic>
      <p:cxnSp>
        <p:nvCxnSpPr>
          <p:cNvPr id="10" name="Curved Connector 9"/>
          <p:cNvCxnSpPr/>
          <p:nvPr/>
        </p:nvCxnSpPr>
        <p:spPr>
          <a:xfrm rot="10800000">
            <a:off x="7245749" y="2706294"/>
            <a:ext cx="2448270" cy="1730818"/>
          </a:xfrm>
          <a:prstGeom prst="curvedConnector3">
            <a:avLst>
              <a:gd name="adj1" fmla="val 106751"/>
            </a:avLst>
          </a:prstGeom>
          <a:ln w="38100" cap="sq">
            <a:solidFill>
              <a:schemeClr val="tx1"/>
            </a:solidFill>
            <a:round/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9773160" y="4191471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parabola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242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 smtClean="0"/>
              <a:t>29.10.2017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3" y="6308726"/>
            <a:ext cx="4631883" cy="459776"/>
          </a:xfrm>
        </p:spPr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15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Example 2: Numerical Integration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10"/>
              <p:cNvSpPr>
                <a:spLocks noGrp="1"/>
              </p:cNvSpPr>
              <p:nvPr/>
            </p:nvSpPr>
            <p:spPr>
              <a:xfrm>
                <a:off x="332433" y="2032005"/>
                <a:ext cx="11521430" cy="4210046"/>
              </a:xfrm>
              <a:prstGeom prst="rect">
                <a:avLst/>
              </a:prstGeom>
            </p:spPr>
            <p:txBody>
              <a:bodyPr vert="horz" lIns="140400" tIns="0" rIns="144000" bIns="0" rtlCol="0">
                <a:noAutofit/>
              </a:bodyPr>
              <a:lstStyle>
                <a:lvl1pPr marL="361950" indent="-36195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7063" indent="-265113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93763" indent="-2667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77913" indent="-1778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62063" indent="-18415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de-CH" dirty="0" smtClean="0"/>
                  <a:t>Solve </a:t>
                </a:r>
                <a:r>
                  <a:rPr lang="de-CH" dirty="0" err="1" smtClean="0"/>
                  <a:t>the</a:t>
                </a:r>
                <a:r>
                  <a:rPr lang="de-CH" dirty="0" smtClean="0"/>
                  <a:t> integral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de-CH" sz="360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CH" sz="3600" b="0" i="1" smtClean="0">
                              <a:latin typeface="Cambria Math" charset="0"/>
                            </a:rPr>
                            <m:t>−</m:t>
                          </m:r>
                          <m:r>
                            <a:rPr lang="de-CH" sz="3600" b="0" i="1" smtClean="0">
                              <a:latin typeface="Cambria Math" charset="0"/>
                            </a:rPr>
                            <m:t>1</m:t>
                          </m:r>
                        </m:sub>
                        <m:sup>
                          <m:r>
                            <a:rPr lang="de-CH" sz="3600" b="0" i="1" smtClean="0">
                              <a:latin typeface="Cambria Math" charset="0"/>
                            </a:rPr>
                            <m:t>1</m:t>
                          </m:r>
                        </m:sup>
                        <m:e>
                          <m:sSup>
                            <m:sSupPr>
                              <m:ctrlPr>
                                <a:rPr lang="de-CH" sz="36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de-CH" sz="3600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de-CH" sz="3600" i="1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CH" sz="3600" b="0" i="1" smtClean="0">
                              <a:latin typeface="Cambria Math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sz="3600" dirty="0" smtClean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smtClean="0"/>
                  <a:t>Exact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smtClean="0"/>
                  <a:t>Rectangle Rule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smtClean="0"/>
                  <a:t>Trapezoidal Rule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 smtClean="0"/>
                  <a:t>Simpson’s Rule</a:t>
                </a:r>
              </a:p>
              <a:p>
                <a:pPr marL="0" indent="0">
                  <a:buNone/>
                </a:pPr>
                <a:endParaRPr lang="en-US" sz="3600" dirty="0" smtClean="0"/>
              </a:p>
            </p:txBody>
          </p:sp>
        </mc:Choice>
        <mc:Fallback xmlns="">
          <p:sp>
            <p:nvSpPr>
              <p:cNvPr id="7" name="Inhaltsplatzhalter 10"/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433" y="2032005"/>
                <a:ext cx="11521430" cy="4210046"/>
              </a:xfrm>
              <a:prstGeom prst="rect">
                <a:avLst/>
              </a:prstGeom>
              <a:blipFill rotWithShape="0">
                <a:blip r:embed="rId2"/>
                <a:stretch>
                  <a:fillRect l="-317" t="-2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740837" y="4365104"/>
              <a:ext cx="6113026" cy="1907985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2800658"/>
                    <a:gridCol w="3312368"/>
                  </a:tblGrid>
                  <a:tr h="370840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/>
                            <a:t>Approximation</a:t>
                          </a:r>
                          <a:r>
                            <a:rPr lang="en-US" sz="2400" baseline="0" dirty="0" smtClean="0"/>
                            <a:t>s for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CH" sz="2400" b="0" i="1" baseline="0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CH" sz="2400" b="0" i="1" baseline="0" smtClean="0">
                                      <a:latin typeface="Cambria Math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de-CH" sz="2400" b="0" i="1" baseline="0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endParaRPr lang="en-US" sz="2400" dirty="0"/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Rectangular</a:t>
                          </a:r>
                          <a:r>
                            <a:rPr lang="en-US" baseline="0" dirty="0" smtClean="0"/>
                            <a:t>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𝑅𝑖</m:t>
                                  </m:r>
                                </m:sub>
                              </m:sSub>
                              <m:r>
                                <a:rPr lang="de-CH" b="0" i="1" smtClean="0">
                                  <a:latin typeface="Cambria Math" charset="0"/>
                                </a:rPr>
                                <m:t>=</m:t>
                              </m:r>
                              <m:r>
                                <a:rPr lang="de-CH" b="0" i="1" smtClean="0">
                                  <a:latin typeface="Cambria Math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CH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CH" b="0" i="1" smtClean="0">
                                          <a:latin typeface="Cambria Math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de-CH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  <m:r>
                                        <a:rPr lang="de-CH" b="0" i="1" smtClean="0">
                                          <a:latin typeface="Cambria Math" charset="0"/>
                                        </a:rPr>
                                        <m:t>+1/2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de-CH" b="0" i="1" smtClean="0">
                                  <a:latin typeface="Cambria Math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CH" b="0" i="0" smtClean="0">
                                      <a:latin typeface="Cambria Math" charset="0"/>
                                    </a:rPr>
                                    <m:t>Δ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 smtClean="0"/>
                            <a:t> 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Trapezoidal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𝑇𝑖</m:t>
                                  </m:r>
                                </m:sub>
                              </m:sSub>
                              <m:r>
                                <a:rPr lang="de-CH" b="0" i="1" smtClean="0">
                                  <a:latin typeface="Cambria Math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CH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+</m:t>
                                  </m:r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de-CH" b="0" i="1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de-CH" b="0" i="1" smtClean="0">
                                              <a:latin typeface="Cambria Math" charset="0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de-CH" b="0" i="1" smtClean="0">
                                  <a:latin typeface="Cambria Math" charset="0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CH" b="0" i="0" smtClean="0">
                                      <a:latin typeface="Cambria Math" charset="0"/>
                                    </a:rPr>
                                    <m:t>Δ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dirty="0" smtClean="0"/>
                            <a:t> 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Simpson’s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800" b="1" i="1" kern="1200" smtClean="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𝑆𝑖</m:t>
                                  </m:r>
                                </m:sub>
                              </m:sSub>
                              <m:r>
                                <a:rPr lang="en-GB" sz="1800" b="1" kern="1200">
                                  <a:solidFill>
                                    <a:schemeClr val="dk1"/>
                                  </a:solidFill>
                                  <a:effectLst/>
                                  <a:latin typeface="Cambria Math" charset="0"/>
                                  <a:ea typeface="+mn-ea"/>
                                  <a:cs typeface="+mn-cs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</m:ctrlPr>
                                </m:fPr>
                                <m:num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en-US" sz="1800" b="1" i="1" kern="1200">
                                          <a:solidFill>
                                            <a:schemeClr val="dk1"/>
                                          </a:solidFill>
                                          <a:effectLst/>
                                          <a:latin typeface="Cambria Math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GB" sz="1800" b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+4</m:t>
                                  </m:r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en-US" sz="1800" b="1" i="1" kern="1200">
                                          <a:solidFill>
                                            <a:schemeClr val="dk1"/>
                                          </a:solidFill>
                                          <a:effectLst/>
                                          <a:latin typeface="Cambria Math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𝑖</m:t>
                                          </m:r>
                                          <m:r>
                                            <a:rPr lang="en-GB" sz="1800" b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+1/2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GB" sz="1800" b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+</m:t>
                                  </m:r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𝑓</m:t>
                                  </m:r>
                                  <m:d>
                                    <m:dPr>
                                      <m:ctrlPr>
                                        <a:rPr lang="en-US" sz="1800" b="1" i="1" kern="1200">
                                          <a:solidFill>
                                            <a:schemeClr val="dk1"/>
                                          </a:solidFill>
                                          <a:effectLst/>
                                          <a:latin typeface="Cambria Math" charset="0"/>
                                          <a:ea typeface="+mn-ea"/>
                                          <a:cs typeface="+mn-cs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GB" sz="1800" b="1" i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𝑖</m:t>
                                          </m:r>
                                          <m:r>
                                            <a:rPr lang="en-GB" sz="1800" b="1" kern="1200">
                                              <a:solidFill>
                                                <a:schemeClr val="dk1"/>
                                              </a:solidFill>
                                              <a:effectLst/>
                                              <a:latin typeface="Cambria Math" charset="0"/>
                                              <a:ea typeface="+mn-ea"/>
                                              <a:cs typeface="+mn-cs"/>
                                            </a:rPr>
                                            <m:t>+1</m:t>
                                          </m:r>
                                        </m:sub>
                                      </m:sSub>
                                    </m:e>
                                  </m:d>
                                </m:num>
                                <m:den>
                                  <m:r>
                                    <a:rPr lang="en-GB" sz="1800" b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6</m:t>
                                  </m:r>
                                </m:den>
                              </m:f>
                              <m:r>
                                <a:rPr lang="de-CH" sz="1800" b="1" i="1" kern="1200" smtClean="0">
                                  <a:solidFill>
                                    <a:schemeClr val="dk1"/>
                                  </a:solidFill>
                                  <a:effectLst/>
                                  <a:latin typeface="Cambria Math" charset="0"/>
                                  <a:ea typeface="+mn-ea"/>
                                  <a:cs typeface="+mn-cs"/>
                                </a:rPr>
                                <m:t>⋅</m:t>
                              </m:r>
                              <m:sSub>
                                <m:sSubPr>
                                  <m:ctrlPr>
                                    <a:rPr lang="en-US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1800" b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Δ</m:t>
                                  </m:r>
                                </m:e>
                                <m:sub>
                                  <m:r>
                                    <a:rPr lang="en-GB" sz="1800" b="1" i="1" kern="1200">
                                      <a:solidFill>
                                        <a:schemeClr val="dk1"/>
                                      </a:solidFill>
                                      <a:effectLst/>
                                      <a:latin typeface="Cambria Math" charset="0"/>
                                      <a:ea typeface="+mn-ea"/>
                                      <a:cs typeface="+mn-cs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1800" b="1" kern="12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433053"/>
                  </p:ext>
                </p:extLst>
              </p:nvPr>
            </p:nvGraphicFramePr>
            <p:xfrm>
              <a:off x="5740837" y="4365104"/>
              <a:ext cx="6113026" cy="1905762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2800658"/>
                    <a:gridCol w="3312368"/>
                  </a:tblGrid>
                  <a:tr h="457200"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100" t="-9333" r="-199" b="-320000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409956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Rectangular</a:t>
                          </a:r>
                          <a:r>
                            <a:rPr lang="en-US" baseline="0" dirty="0" smtClean="0"/>
                            <a:t>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4743" t="-122388" r="-368" b="-258209"/>
                          </a:stretch>
                        </a:blipFill>
                      </a:tcPr>
                    </a:tc>
                  </a:tr>
                  <a:tr h="498602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Trapezoidal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4743" t="-181707" r="-368" b="-110976"/>
                          </a:stretch>
                        </a:blipFill>
                      </a:tcPr>
                    </a:tc>
                  </a:tr>
                  <a:tr h="540004">
                    <a:tc>
                      <a:txBody>
                        <a:bodyPr/>
                        <a:lstStyle/>
                        <a:p>
                          <a:r>
                            <a:rPr lang="en-US" dirty="0" smtClean="0"/>
                            <a:t>Simpson’s Rule</a:t>
                          </a:r>
                          <a:endParaRPr lang="en-US" dirty="0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3"/>
                          <a:stretch>
                            <a:fillRect l="-84743" t="-259551" r="-368" b="-2247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47519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 smtClean="0"/>
              <a:t>29.10.2017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3" y="6308726"/>
            <a:ext cx="4631883" cy="459776"/>
          </a:xfrm>
        </p:spPr>
        <p:txBody>
          <a:bodyPr/>
          <a:lstStyle/>
          <a:p>
            <a:r>
              <a:rPr lang="en-GB" dirty="0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16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Newton-Cotes Formula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10"/>
              <p:cNvSpPr>
                <a:spLocks noGrp="1"/>
              </p:cNvSpPr>
              <p:nvPr/>
            </p:nvSpPr>
            <p:spPr>
              <a:xfrm>
                <a:off x="332433" y="2032005"/>
                <a:ext cx="11521430" cy="4210046"/>
              </a:xfrm>
              <a:prstGeom prst="rect">
                <a:avLst/>
              </a:prstGeom>
            </p:spPr>
            <p:txBody>
              <a:bodyPr vert="horz" lIns="140400" tIns="0" rIns="144000" bIns="0" rtlCol="0">
                <a:noAutofit/>
              </a:bodyPr>
              <a:lstStyle>
                <a:lvl1pPr marL="361950" indent="-36195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7063" indent="-265113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93763" indent="-2667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77913" indent="-1778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62063" indent="-18415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smtClean="0"/>
                  <a:t>Approximate: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b="0" i="1" smtClean="0">
                          <a:latin typeface="Cambria Math" charset="0"/>
                        </a:rPr>
                        <m:t>𝐼</m:t>
                      </m:r>
                      <m:r>
                        <a:rPr lang="de-CH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  <m:d>
                        <m:dPr>
                          <m:ctrlP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𝑏</m:t>
                          </m:r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e>
                      </m:d>
                      <m:r>
                        <a:rPr lang="de-CH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⋅</m:t>
                      </m:r>
                      <m:nary>
                        <m:naryPr>
                          <m:chr m:val="∑"/>
                          <m:ctrlP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=0</m:t>
                          </m:r>
                        </m:sub>
                        <m:sup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𝑛</m:t>
                              </m:r>
                            </m:sup>
                          </m:sSubSup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CH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CH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CH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r>
                        <a:rPr lang="de-CH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,    </m:t>
                      </m:r>
                      <m:r>
                        <a:rPr lang="de-CH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𝑤𝑖𝑡h</m:t>
                      </m:r>
                      <m:r>
                        <a:rPr lang="de-CH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sSubSup>
                        <m:sSubSupPr>
                          <m:ctrlP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SupPr>
                        <m:e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</m:sub>
                        <m:sup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</m:sSubSup>
                      <m:r>
                        <a:rPr lang="de-CH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𝑏</m:t>
                          </m:r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den>
                      </m:f>
                      <m:nary>
                        <m:naryPr>
                          <m:ctrlP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sub>
                        <m:sup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𝑏</m:t>
                          </m:r>
                        </m:sup>
                        <m:e>
                          <m:sSubSup>
                            <m:sSubSupPr>
                              <m:ctrlP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𝑛</m:t>
                              </m:r>
                            </m:sup>
                          </m:sSubSup>
                          <m:d>
                            <m:dPr>
                              <m:ctrlP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de-CH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𝑑𝑥</m:t>
                          </m:r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    „</m:t>
                          </m:r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𝑤𝑒𝑖𝑔h𝑡𝑠</m:t>
                          </m:r>
                          <m:r>
                            <a:rPr lang="de-CH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“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Properties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de-CH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de-CH" b="0" i="1" smtClean="0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de-CH" b="0" i="1" smtClean="0">
                            <a:latin typeface="Cambria Math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en-US" dirty="0" smtClean="0"/>
                  <a:t>: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de-CH" b="0" i="1" smtClean="0">
                            <a:latin typeface="Cambria Math" charset="0"/>
                          </a:rPr>
                          <m:t>𝑘</m:t>
                        </m:r>
                        <m:r>
                          <a:rPr lang="de-CH" b="0" i="1" smtClean="0">
                            <a:latin typeface="Cambria Math" charset="0"/>
                          </a:rPr>
                          <m:t>=0</m:t>
                        </m:r>
                      </m:sub>
                      <m:sup>
                        <m:r>
                          <a:rPr lang="de-CH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sSubSup>
                          <m:sSubSupPr>
                            <m:ctrlPr>
                              <a:rPr lang="de-CH" b="0" i="1" smtClean="0"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lang="de-CH" b="0" i="1" smtClean="0">
                                <a:latin typeface="Cambria Math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de-CH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  <m:sup>
                            <m:r>
                              <a:rPr lang="de-CH" b="0" i="1" smtClean="0">
                                <a:latin typeface="Cambria Math" charset="0"/>
                              </a:rPr>
                              <m:t>𝑛</m:t>
                            </m:r>
                          </m:sup>
                        </m:sSubSup>
                      </m:e>
                    </m:nary>
                    <m:r>
                      <a:rPr lang="de-CH" b="0" i="1" smtClean="0">
                        <a:latin typeface="Cambria Math" charset="0"/>
                      </a:rPr>
                      <m:t>=1</m:t>
                    </m:r>
                  </m:oMath>
                </a14:m>
                <a:endParaRPr lang="de-CH" b="0" dirty="0" smtClean="0"/>
              </a:p>
              <a:p>
                <a:pPr lvl="1"/>
                <a14:m>
                  <m:oMath xmlns:m="http://schemas.openxmlformats.org/officeDocument/2006/math">
                    <m:sSubSup>
                      <m:sSubSup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de-CH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de-CH" b="0" i="1" smtClean="0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de-CH" b="0" i="1" smtClean="0">
                            <a:latin typeface="Cambria Math" charset="0"/>
                          </a:rPr>
                          <m:t>𝑛</m:t>
                        </m:r>
                      </m:sup>
                    </m:sSubSup>
                    <m:r>
                      <a:rPr lang="de-CH" b="0" i="1" smtClean="0">
                        <a:latin typeface="Cambria Math" charset="0"/>
                      </a:rPr>
                      <m:t>=</m:t>
                    </m:r>
                    <m:sSubSup>
                      <m:sSubSup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de-CH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de-CH" b="0" i="1" smtClean="0">
                            <a:latin typeface="Cambria Math" charset="0"/>
                          </a:rPr>
                          <m:t>𝑛</m:t>
                        </m:r>
                        <m:r>
                          <a:rPr lang="de-CH" b="0" i="1" smtClean="0">
                            <a:latin typeface="Cambria Math" charset="0"/>
                          </a:rPr>
                          <m:t>−</m:t>
                        </m:r>
                        <m:r>
                          <a:rPr lang="de-CH" b="0" i="1" smtClean="0">
                            <a:latin typeface="Cambria Math" charset="0"/>
                          </a:rPr>
                          <m:t>𝑘</m:t>
                        </m:r>
                      </m:sub>
                      <m:sup>
                        <m:r>
                          <a:rPr lang="de-CH" b="0" i="1" smtClean="0">
                            <a:latin typeface="Cambria Math" charset="0"/>
                          </a:rPr>
                          <m:t>𝑛</m:t>
                        </m:r>
                      </m:sup>
                    </m:sSubSup>
                  </m:oMath>
                </a14:m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Note: Can be used for entire integral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charset="0"/>
                      </a:rPr>
                      <m:t>𝐼</m:t>
                    </m:r>
                  </m:oMath>
                </a14:m>
                <a:r>
                  <a:rPr lang="en-US" dirty="0" smtClean="0"/>
                  <a:t> or for smaller intervals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charset="0"/>
                          </a:rPr>
                          <m:t>𝐼</m:t>
                        </m:r>
                      </m:e>
                      <m:sub>
                        <m:r>
                          <a:rPr lang="de-CH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7" name="Inhaltsplatzhalter 10"/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433" y="2032005"/>
                <a:ext cx="11521430" cy="4210046"/>
              </a:xfrm>
              <a:prstGeom prst="rect">
                <a:avLst/>
              </a:prstGeom>
              <a:blipFill rotWithShape="0">
                <a:blip r:embed="rId2"/>
                <a:stretch>
                  <a:fillRect l="-317" t="-2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157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 smtClean="0"/>
              <a:t>29.10.2017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3" y="6308726"/>
            <a:ext cx="4631883" cy="459776"/>
          </a:xfrm>
        </p:spPr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17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Example 3: Derive an numerical integration rule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10"/>
              <p:cNvSpPr>
                <a:spLocks noGrp="1"/>
              </p:cNvSpPr>
              <p:nvPr/>
            </p:nvSpPr>
            <p:spPr>
              <a:xfrm>
                <a:off x="332433" y="2032005"/>
                <a:ext cx="11521430" cy="4210046"/>
              </a:xfrm>
              <a:prstGeom prst="rect">
                <a:avLst/>
              </a:prstGeom>
            </p:spPr>
            <p:txBody>
              <a:bodyPr vert="horz" lIns="140400" tIns="0" rIns="144000" bIns="0" rtlCol="0">
                <a:noAutofit/>
              </a:bodyPr>
              <a:lstStyle>
                <a:lvl1pPr marL="361950" indent="-36195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7063" indent="-265113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93763" indent="-2667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77913" indent="-1778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62063" indent="-18415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de-CH" dirty="0" smtClean="0"/>
                  <a:t>use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charset="0"/>
                      </a:rPr>
                      <m:t>𝑛</m:t>
                    </m:r>
                    <m:r>
                      <a:rPr lang="de-CH" b="0" i="1" smtClean="0">
                        <a:latin typeface="Cambria Math" charset="0"/>
                      </a:rPr>
                      <m:t>=2</m:t>
                    </m:r>
                  </m:oMath>
                </a14:m>
                <a:r>
                  <a:rPr lang="de-CH" dirty="0" smtClean="0"/>
                  <a:t> </a:t>
                </a:r>
                <a:r>
                  <a:rPr lang="de-CH" dirty="0" err="1" smtClean="0"/>
                  <a:t>and</a:t>
                </a:r>
                <a:r>
                  <a:rPr lang="de-CH" dirty="0" smtClean="0"/>
                  <a:t> </a:t>
                </a:r>
                <a:r>
                  <a:rPr lang="de-CH" dirty="0" err="1" smtClean="0"/>
                  <a:t>equally</a:t>
                </a:r>
                <a:r>
                  <a:rPr lang="de-CH" dirty="0" smtClean="0"/>
                  <a:t> </a:t>
                </a:r>
                <a:r>
                  <a:rPr lang="de-CH" dirty="0" err="1" smtClean="0"/>
                  <a:t>spaced</a:t>
                </a:r>
                <a:r>
                  <a:rPr lang="de-CH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de-CH" b="0" i="1" smtClean="0">
                            <a:latin typeface="Cambria Math" charset="0"/>
                          </a:rPr>
                          <m:t>0</m:t>
                        </m:r>
                      </m:sub>
                    </m:sSub>
                    <m:r>
                      <a:rPr lang="de-CH" b="0" i="1" smtClean="0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charset="0"/>
                          </a:rPr>
                          <m:t> </m:t>
                        </m:r>
                        <m:r>
                          <a:rPr lang="de-CH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de-CH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de-CH" b="0" i="1" smtClean="0">
                        <a:latin typeface="Cambria Math" charset="0"/>
                      </a:rPr>
                      <m:t>,</m:t>
                    </m:r>
                    <m:sSub>
                      <m:sSub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de-CH" b="0" i="1" smtClean="0">
                            <a:latin typeface="Cambria Math" charset="0"/>
                          </a:rPr>
                          <m:t> </m:t>
                        </m:r>
                        <m:r>
                          <a:rPr lang="de-CH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de-CH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de-CH" dirty="0" smtClean="0"/>
                  <a:t> </a:t>
                </a:r>
                <a:r>
                  <a:rPr lang="de-CH" dirty="0" err="1" smtClean="0"/>
                  <a:t>to</a:t>
                </a:r>
                <a:r>
                  <a:rPr lang="de-CH" dirty="0" smtClean="0"/>
                  <a:t> </a:t>
                </a:r>
                <a:r>
                  <a:rPr lang="de-CH" dirty="0" err="1" smtClean="0"/>
                  <a:t>approximate</a:t>
                </a:r>
                <a:r>
                  <a:rPr lang="de-CH" dirty="0" smtClean="0"/>
                  <a:t> </a:t>
                </a:r>
                <a14:m>
                  <m:oMath xmlns:m="http://schemas.openxmlformats.org/officeDocument/2006/math">
                    <m:r>
                      <a:rPr lang="de-CH" b="0" i="1" smtClean="0">
                        <a:latin typeface="Cambria Math" charset="0"/>
                      </a:rPr>
                      <m:t>𝐼</m:t>
                    </m:r>
                  </m:oMath>
                </a14:m>
                <a:endParaRPr lang="en-US" sz="3600" dirty="0" smtClean="0"/>
              </a:p>
              <a:p>
                <a:endParaRPr lang="en-US" sz="3600" dirty="0"/>
              </a:p>
              <a:p>
                <a:endParaRPr lang="en-US" sz="3600" dirty="0" smtClean="0"/>
              </a:p>
              <a:p>
                <a:endParaRPr lang="en-US" sz="3600" dirty="0"/>
              </a:p>
              <a:p>
                <a:r>
                  <a:rPr lang="en-US" dirty="0" smtClean="0"/>
                  <a:t>Tipp: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de-CH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de-CH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de-CH" b="0" i="1" smtClean="0">
                            <a:latin typeface="Cambria Math" charset="0"/>
                          </a:rPr>
                          <m:t>2</m:t>
                        </m:r>
                      </m:sup>
                    </m:sSubSup>
                    <m:r>
                      <a:rPr lang="de-CH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de-CH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de-CH" b="0" i="1" smtClean="0">
                            <a:latin typeface="Cambria Math" charset="0"/>
                          </a:rPr>
                          <m:t>2</m:t>
                        </m:r>
                      </m:num>
                      <m:den>
                        <m:r>
                          <a:rPr lang="de-CH" b="0" i="1" smtClean="0">
                            <a:latin typeface="Cambria Math" charset="0"/>
                          </a:rPr>
                          <m:t>3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en-US" sz="3600" dirty="0" smtClean="0"/>
              </a:p>
            </p:txBody>
          </p:sp>
        </mc:Choice>
        <mc:Fallback xmlns="">
          <p:sp>
            <p:nvSpPr>
              <p:cNvPr id="7" name="Inhaltsplatzhalter 10"/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433" y="2032005"/>
                <a:ext cx="11521430" cy="4210046"/>
              </a:xfrm>
              <a:prstGeom prst="rect">
                <a:avLst/>
              </a:prstGeom>
              <a:blipFill rotWithShape="0">
                <a:blip r:embed="rId2"/>
                <a:stretch>
                  <a:fillRect l="-317" t="-121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3046413" y="2690465"/>
                <a:ext cx="6092825" cy="1477071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i="1">
                          <a:latin typeface="Cambria Math" charset="0"/>
                        </a:rPr>
                        <m:t>𝐼</m:t>
                      </m:r>
                      <m:r>
                        <a:rPr lang="de-CH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  <m:d>
                        <m:dPr>
                          <m:ctrlP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𝑏</m:t>
                          </m:r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e>
                      </m:d>
                      <m:r>
                        <a:rPr lang="de-CH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⋅</m:t>
                      </m:r>
                      <m:nary>
                        <m:naryPr>
                          <m:chr m:val="∑"/>
                          <m:ctrlP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=0</m:t>
                          </m:r>
                        </m:sub>
                        <m:sup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𝑛</m:t>
                              </m:r>
                            </m:sup>
                          </m:sSubSup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CH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CH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CH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r>
                        <a:rPr lang="de-CH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,    </m:t>
                      </m:r>
                      <m:r>
                        <a:rPr lang="de-CH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𝑤𝑖𝑡h</m:t>
                      </m:r>
                      <m:r>
                        <a:rPr lang="de-CH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sSubSup>
                        <m:sSubSupPr>
                          <m:ctrlP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sSubSupPr>
                        <m:e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</m:sub>
                        <m:sup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𝑛</m:t>
                          </m:r>
                        </m:sup>
                      </m:sSubSup>
                      <m:r>
                        <a:rPr lang="de-CH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f>
                        <m:fPr>
                          <m:ctrlP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fPr>
                        <m:num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𝑏</m:t>
                          </m:r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−</m:t>
                          </m:r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den>
                      </m:f>
                      <m:nary>
                        <m:naryPr>
                          <m:ctrlP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</m:sub>
                        <m:sup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𝑏</m:t>
                          </m:r>
                        </m:sup>
                        <m:e>
                          <m:sSubSup>
                            <m:sSubSupPr>
                              <m:ctrlP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𝑛</m:t>
                              </m:r>
                            </m:sup>
                          </m:sSubSup>
                          <m:d>
                            <m:dPr>
                              <m:ctrlP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dPr>
                            <m:e>
                              <m:r>
                                <a:rPr lang="de-CH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𝑑𝑥</m:t>
                          </m:r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    „</m:t>
                          </m:r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𝑤𝑒𝑖𝑔h𝑡𝑠</m:t>
                          </m:r>
                          <m:r>
                            <a:rPr lang="de-CH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“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6413" y="2690465"/>
                <a:ext cx="6092825" cy="147707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8608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BFE1E-7CDC-474A-B7F7-F294C0E03621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18</a:t>
            </a:fld>
            <a:endParaRPr lang="en-GB" dirty="0"/>
          </a:p>
        </p:txBody>
      </p:sp>
      <p:sp>
        <p:nvSpPr>
          <p:cNvPr id="5" name="Titel 10"/>
          <p:cNvSpPr>
            <a:spLocks noGrp="1"/>
          </p:cNvSpPr>
          <p:nvPr/>
        </p:nvSpPr>
        <p:spPr bwMode="gray">
          <a:xfrm>
            <a:off x="328985" y="2028007"/>
            <a:ext cx="11537950" cy="101396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108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dirty="0" smtClean="0"/>
              <a:t>Exercises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192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/>
              <a:t>29.10.2017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19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Exercise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2433" y="2060575"/>
            <a:ext cx="11521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CH" sz="2400" dirty="0" err="1" smtClean="0"/>
              <a:t>Recompute</a:t>
            </a:r>
            <a:r>
              <a:rPr lang="de-CH" sz="2400" dirty="0" smtClean="0"/>
              <a:t> </a:t>
            </a:r>
            <a:r>
              <a:rPr lang="de-CH" sz="2400" dirty="0" err="1" smtClean="0"/>
              <a:t>Simpson‘s</a:t>
            </a:r>
            <a:r>
              <a:rPr lang="de-CH" sz="2400" dirty="0" smtClean="0"/>
              <a:t> </a:t>
            </a:r>
            <a:r>
              <a:rPr lang="de-CH" sz="2400" dirty="0" err="1" smtClean="0"/>
              <a:t>Rule</a:t>
            </a:r>
            <a:r>
              <a:rPr lang="de-CH" sz="2400" dirty="0"/>
              <a:t> </a:t>
            </a:r>
            <a:r>
              <a:rPr lang="de-CH" sz="2400" dirty="0" smtClean="0"/>
              <a:t>(</a:t>
            </a:r>
            <a:r>
              <a:rPr lang="de-CH" sz="2400" dirty="0" err="1" smtClean="0"/>
              <a:t>without</a:t>
            </a:r>
            <a:r>
              <a:rPr lang="de-CH" sz="2400" dirty="0" smtClean="0"/>
              <a:t> </a:t>
            </a:r>
            <a:r>
              <a:rPr lang="de-CH" sz="2400" dirty="0" err="1" smtClean="0"/>
              <a:t>short</a:t>
            </a:r>
            <a:r>
              <a:rPr lang="de-CH" sz="2400" dirty="0" smtClean="0"/>
              <a:t>-cuts)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19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CA6A9-04DB-7A49-B050-0E33B5705BD1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David Bachmann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5" name="Titel 17"/>
          <p:cNvSpPr>
            <a:spLocks noGrp="1"/>
          </p:cNvSpPr>
          <p:nvPr/>
        </p:nvSpPr>
        <p:spPr bwMode="gray">
          <a:xfrm>
            <a:off x="323851" y="2024063"/>
            <a:ext cx="11537949" cy="1152128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72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Exercise 8: </a:t>
            </a:r>
            <a:r>
              <a:rPr lang="en-GB" smtClean="0"/>
              <a:t>Numerical </a:t>
            </a:r>
            <a:r>
              <a:rPr lang="en-GB" smtClean="0"/>
              <a:t>Integration</a:t>
            </a:r>
            <a:endParaRPr lang="en-GB" dirty="0"/>
          </a:p>
        </p:txBody>
      </p:sp>
      <p:sp>
        <p:nvSpPr>
          <p:cNvPr id="6" name="Untertitel 18"/>
          <p:cNvSpPr>
            <a:spLocks noGrp="1"/>
          </p:cNvSpPr>
          <p:nvPr/>
        </p:nvSpPr>
        <p:spPr>
          <a:xfrm>
            <a:off x="325438" y="3176191"/>
            <a:ext cx="11528425" cy="167341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lIns="144000" tIns="108000" rIns="144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MAD</a:t>
            </a:r>
          </a:p>
          <a:p>
            <a:r>
              <a:rPr lang="en-GB" dirty="0" err="1" smtClean="0"/>
              <a:t>bacdavid@student.ethz.ch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919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/>
              <a:t>29.10.2017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20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Exercise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2433" y="2060575"/>
            <a:ext cx="11521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Use numerical integration on a practical example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Values are discretized (function unknown)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571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/>
              <a:t>29.10.2017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21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Exercise </a:t>
            </a:r>
            <a:r>
              <a:rPr lang="en-GB" dirty="0" smtClean="0"/>
              <a:t>3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332433" y="2060575"/>
            <a:ext cx="11521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Extension of ex 2, but analytical function is given (exact integral can be computed)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30820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3A311-C0EF-A444-9741-9E0F16C3D211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22</a:t>
            </a:fld>
            <a:endParaRPr lang="en-GB" dirty="0"/>
          </a:p>
        </p:txBody>
      </p:sp>
      <p:sp>
        <p:nvSpPr>
          <p:cNvPr id="5" name="Titel 10"/>
          <p:cNvSpPr>
            <a:spLocks noGrp="1"/>
          </p:cNvSpPr>
          <p:nvPr/>
        </p:nvSpPr>
        <p:spPr bwMode="gray">
          <a:xfrm>
            <a:off x="328985" y="2028007"/>
            <a:ext cx="11537950" cy="101396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108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dirty="0" smtClean="0"/>
              <a:t>Questions?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3196" y="3340756"/>
            <a:ext cx="2976358" cy="298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45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544C5-4F77-194D-8209-F74F7AEBA4F2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3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Outline</a:t>
            </a:r>
            <a:endParaRPr lang="en-GB" dirty="0"/>
          </a:p>
        </p:txBody>
      </p:sp>
      <p:sp>
        <p:nvSpPr>
          <p:cNvPr id="7" name="Inhaltsplatzhalter 10"/>
          <p:cNvSpPr>
            <a:spLocks noGrp="1"/>
          </p:cNvSpPr>
          <p:nvPr/>
        </p:nvSpPr>
        <p:spPr>
          <a:xfrm>
            <a:off x="332433" y="2032005"/>
            <a:ext cx="11537950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Goals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Theory/ Recap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Exercises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6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E512F-0D84-1243-8EFE-D376C73408FF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4</a:t>
            </a:fld>
            <a:endParaRPr lang="en-GB" dirty="0"/>
          </a:p>
        </p:txBody>
      </p:sp>
      <p:sp>
        <p:nvSpPr>
          <p:cNvPr id="5" name="Titel 10"/>
          <p:cNvSpPr>
            <a:spLocks noGrp="1"/>
          </p:cNvSpPr>
          <p:nvPr/>
        </p:nvSpPr>
        <p:spPr bwMode="gray">
          <a:xfrm>
            <a:off x="328985" y="2028007"/>
            <a:ext cx="11537950" cy="101396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108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dirty="0" smtClean="0"/>
              <a:t>Information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47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2928F-4CDE-4C4B-B8A3-B7A0A3B6D19B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5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General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2433" y="2060575"/>
            <a:ext cx="11521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Lecture material &amp; problem </a:t>
            </a:r>
            <a:r>
              <a:rPr lang="en-US" sz="2400" dirty="0" smtClean="0"/>
              <a:t>sets available </a:t>
            </a:r>
            <a:r>
              <a:rPr lang="en-US" sz="2400" dirty="0" smtClean="0">
                <a:hlinkClick r:id="rId2"/>
              </a:rPr>
              <a:t>here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Tutorial material available </a:t>
            </a:r>
            <a:r>
              <a:rPr lang="en-US" sz="2400" dirty="0" smtClean="0">
                <a:hlinkClick r:id="rId3"/>
              </a:rPr>
              <a:t>here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828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06E05-0EC7-D94A-90E1-E6986BC4C74E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6</a:t>
            </a:fld>
            <a:endParaRPr lang="en-GB" dirty="0"/>
          </a:p>
        </p:txBody>
      </p:sp>
      <p:sp>
        <p:nvSpPr>
          <p:cNvPr id="5" name="Titel 10"/>
          <p:cNvSpPr>
            <a:spLocks noGrp="1"/>
          </p:cNvSpPr>
          <p:nvPr/>
        </p:nvSpPr>
        <p:spPr bwMode="gray">
          <a:xfrm>
            <a:off x="328985" y="2028007"/>
            <a:ext cx="11537950" cy="101396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108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dirty="0" smtClean="0"/>
              <a:t>Goals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842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8ED18-D3F4-1549-B2A5-13FE54EA842C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7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Goals of Today</a:t>
            </a:r>
            <a:endParaRPr lang="en-GB" dirty="0"/>
          </a:p>
        </p:txBody>
      </p:sp>
      <p:sp>
        <p:nvSpPr>
          <p:cNvPr id="7" name="Inhaltsplatzhalter 10"/>
          <p:cNvSpPr>
            <a:spLocks noGrp="1"/>
          </p:cNvSpPr>
          <p:nvPr/>
        </p:nvSpPr>
        <p:spPr>
          <a:xfrm>
            <a:off x="332433" y="2060848"/>
            <a:ext cx="11537950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Understand why we use numerical integration</a:t>
            </a:r>
          </a:p>
          <a:p>
            <a:r>
              <a:rPr lang="en-US" dirty="0"/>
              <a:t>Understand the basic approach for numerical integration</a:t>
            </a:r>
          </a:p>
          <a:p>
            <a:r>
              <a:rPr lang="en-US" dirty="0"/>
              <a:t>Know how to integrate numerically with Rectangle, Trapezoidal, &amp; Simpson’s rule</a:t>
            </a:r>
          </a:p>
          <a:p>
            <a:r>
              <a:rPr lang="en-US" dirty="0"/>
              <a:t>Understand derivation of Newton-Cotes formula &amp; how to use it</a:t>
            </a:r>
          </a:p>
          <a:p>
            <a:endParaRPr lang="en-US" dirty="0" smtClean="0"/>
          </a:p>
          <a:p>
            <a:endParaRPr lang="en-GB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62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FE3D0-57C6-D84E-B95B-6B9F6889229E}" type="datetime1">
              <a:rPr lang="en-US" smtClean="0"/>
              <a:t>4/29/19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8</a:t>
            </a:fld>
            <a:endParaRPr lang="en-GB" dirty="0"/>
          </a:p>
        </p:txBody>
      </p:sp>
      <p:sp>
        <p:nvSpPr>
          <p:cNvPr id="5" name="Titel 10"/>
          <p:cNvSpPr>
            <a:spLocks noGrp="1"/>
          </p:cNvSpPr>
          <p:nvPr/>
        </p:nvSpPr>
        <p:spPr bwMode="gray">
          <a:xfrm>
            <a:off x="328985" y="2028007"/>
            <a:ext cx="11537950" cy="101396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144000" tIns="108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sz="2800" b="1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dirty="0" smtClean="0"/>
              <a:t>Theory / Recap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906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916511" y="6308726"/>
            <a:ext cx="612000" cy="468312"/>
          </a:xfrm>
        </p:spPr>
        <p:txBody>
          <a:bodyPr/>
          <a:lstStyle/>
          <a:p>
            <a:r>
              <a:rPr lang="en-US" smtClean="0"/>
              <a:t>29.10.2017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4413" y="6308726"/>
            <a:ext cx="4631883" cy="459776"/>
          </a:xfrm>
        </p:spPr>
        <p:txBody>
          <a:bodyPr/>
          <a:lstStyle/>
          <a:p>
            <a:r>
              <a:rPr lang="en-GB" smtClean="0"/>
              <a:t>David Bachmann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624905" y="6308726"/>
            <a:ext cx="355461" cy="468312"/>
          </a:xfrm>
        </p:spPr>
        <p:txBody>
          <a:bodyPr/>
          <a:lstStyle/>
          <a:p>
            <a:fld id="{6C6AE60A-B69C-4790-82F7-3882EDF23186}" type="slidenum">
              <a:rPr lang="en-GB" smtClean="0"/>
              <a:t>9</a:t>
            </a:fld>
            <a:endParaRPr lang="en-GB" dirty="0"/>
          </a:p>
        </p:txBody>
      </p:sp>
      <p:sp>
        <p:nvSpPr>
          <p:cNvPr id="5" name="Titel 9"/>
          <p:cNvSpPr>
            <a:spLocks noGrp="1"/>
          </p:cNvSpPr>
          <p:nvPr/>
        </p:nvSpPr>
        <p:spPr bwMode="gray">
          <a:xfrm>
            <a:off x="332433" y="765175"/>
            <a:ext cx="1153795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Integral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10"/>
              <p:cNvSpPr>
                <a:spLocks noGrp="1"/>
              </p:cNvSpPr>
              <p:nvPr/>
            </p:nvSpPr>
            <p:spPr>
              <a:xfrm>
                <a:off x="332433" y="2032005"/>
                <a:ext cx="5761980" cy="4210046"/>
              </a:xfrm>
              <a:prstGeom prst="rect">
                <a:avLst/>
              </a:prstGeom>
            </p:spPr>
            <p:txBody>
              <a:bodyPr vert="horz" lIns="140400" tIns="0" rIns="144000" bIns="0" rtlCol="0">
                <a:noAutofit/>
              </a:bodyPr>
              <a:lstStyle>
                <a:lvl1pPr marL="361950" indent="-361950" algn="l" defTabSz="914400" rtl="0" eaLnBrk="1" latinLnBrk="0" hangingPunct="1">
                  <a:lnSpc>
                    <a:spcPct val="100000"/>
                  </a:lnSpc>
                  <a:spcBef>
                    <a:spcPts val="5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7063" indent="-265113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93763" indent="-2667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077913" indent="-17780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262063" indent="-184150" algn="l" defTabSz="914400" rtl="0" eaLnBrk="1" latinLnBrk="0" hangingPunct="1">
                  <a:lnSpc>
                    <a:spcPct val="100000"/>
                  </a:lnSpc>
                  <a:spcBef>
                    <a:spcPts val="400"/>
                  </a:spcBef>
                  <a:buClr>
                    <a:schemeClr val="accent1"/>
                  </a:buClr>
                  <a:buFont typeface="Wingdings" pitchFamily="2" charset="2"/>
                  <a:buChar char="§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smtClean="0"/>
                  <a:t>Exact Integral: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b="0" i="1" smtClean="0">
                          <a:latin typeface="Cambria Math" charset="0"/>
                        </a:rPr>
                        <m:t>𝐼</m:t>
                      </m:r>
                      <m:r>
                        <a:rPr lang="de-CH" b="0" i="1" smtClean="0">
                          <a:latin typeface="Cambria Math" charset="0"/>
                        </a:rPr>
                        <m:t>=</m:t>
                      </m:r>
                      <m:nary>
                        <m:naryPr>
                          <m:ctrlPr>
                            <a:rPr lang="de-CH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CH" b="0" i="1" smtClean="0">
                              <a:latin typeface="Cambria Math" charset="0"/>
                            </a:rPr>
                            <m:t>𝑎</m:t>
                          </m:r>
                        </m:sub>
                        <m:sup>
                          <m:r>
                            <a:rPr lang="de-CH" b="0" i="1" smtClean="0">
                              <a:latin typeface="Cambria Math" charset="0"/>
                            </a:rPr>
                            <m:t>𝑏</m:t>
                          </m:r>
                        </m:sup>
                        <m:e>
                          <m:r>
                            <a:rPr lang="de-CH" b="0" i="1" smtClean="0">
                              <a:latin typeface="Cambria Math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de-CH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de-CH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de-CH" b="0" i="1" smtClean="0">
                              <a:latin typeface="Cambria Math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r>
                  <a:rPr lang="en-US" dirty="0" smtClean="0"/>
                  <a:t>…can be solved analytically or not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r>
                  <a:rPr lang="en-US" dirty="0" smtClean="0"/>
                  <a:t>Used for differential equations: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lang="de-CH" b="0" i="1" smtClean="0">
                              <a:latin typeface="Cambria Math" charset="0"/>
                            </a:rPr>
                            <m:t>𝑥</m:t>
                          </m:r>
                        </m:e>
                      </m:acc>
                      <m:r>
                        <a:rPr lang="de-CH" b="0" i="1" smtClean="0">
                          <a:latin typeface="Cambria Math" charset="0"/>
                        </a:rPr>
                        <m:t>=</m:t>
                      </m:r>
                      <m:r>
                        <a:rPr lang="de-CH" b="0" i="1" smtClean="0">
                          <a:latin typeface="Cambria Math" charset="0"/>
                        </a:rPr>
                        <m:t>𝑓</m:t>
                      </m:r>
                      <m:d>
                        <m:dPr>
                          <m:ctrlPr>
                            <a:rPr lang="de-CH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de-CH" b="0" i="1" smtClean="0">
                              <a:latin typeface="Cambria Math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dirty="0" smtClean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Inhaltsplatzhalter 10"/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433" y="2032005"/>
                <a:ext cx="5761980" cy="4210046"/>
              </a:xfrm>
              <a:prstGeom prst="rect">
                <a:avLst/>
              </a:prstGeom>
              <a:blipFill rotWithShape="0">
                <a:blip r:embed="rId2"/>
                <a:stretch>
                  <a:fillRect l="-635" t="-2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6193442" y="5183957"/>
            <a:ext cx="55274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de.wikipedia.org</a:t>
            </a:r>
            <a:r>
              <a:rPr lang="en-US" sz="1000" dirty="0"/>
              <a:t>/wiki/</a:t>
            </a:r>
            <a:r>
              <a:rPr lang="en-US" sz="1000" dirty="0" err="1"/>
              <a:t>Integralrechnung</a:t>
            </a:r>
            <a:r>
              <a:rPr lang="en-US" sz="1000" dirty="0"/>
              <a:t>#/media/</a:t>
            </a:r>
            <a:r>
              <a:rPr lang="en-US" sz="1000" dirty="0" err="1"/>
              <a:t>File:Integral_as_region_under_curve.svg</a:t>
            </a:r>
            <a:endParaRPr lang="en-US" sz="1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788" y="620713"/>
            <a:ext cx="5047723" cy="44371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8757915" y="3068638"/>
                <a:ext cx="720080" cy="864418"/>
              </a:xfrm>
              <a:prstGeom prst="rect">
                <a:avLst/>
              </a:prstGeom>
              <a:solidFill>
                <a:srgbClr val="DFD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CH" sz="6000" b="0" i="1" smtClean="0">
                          <a:solidFill>
                            <a:sysClr val="windowText" lastClr="000000"/>
                          </a:solidFill>
                          <a:latin typeface="Cambria Math" charset="0"/>
                        </a:rPr>
                        <m:t>𝐼</m:t>
                      </m:r>
                    </m:oMath>
                  </m:oMathPara>
                </a14:m>
                <a:endParaRPr lang="en-US" sz="60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7915" y="3068638"/>
                <a:ext cx="720080" cy="86441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974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th_praesentation_16zu9_ETH1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10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th_praesentation_16zu9_ETH2">
  <a:themeElements>
    <a:clrScheme name="ETH 2 - In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85A2C"/>
      </a:accent1>
      <a:accent2>
        <a:srgbClr val="65744E"/>
      </a:accent2>
      <a:accent3>
        <a:srgbClr val="838F70"/>
      </a:accent3>
      <a:accent4>
        <a:srgbClr val="A0A991"/>
      </a:accent4>
      <a:accent5>
        <a:srgbClr val="BDC4B3"/>
      </a:accent5>
      <a:accent6>
        <a:srgbClr val="DADE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2 - In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485A2C"/>
        </a:accent1>
        <a:accent2>
          <a:srgbClr val="65744E"/>
        </a:accent2>
        <a:accent3>
          <a:srgbClr val="838F70"/>
        </a:accent3>
        <a:accent4>
          <a:srgbClr val="A0A991"/>
        </a:accent4>
        <a:accent5>
          <a:srgbClr val="BDC4B3"/>
        </a:accent5>
        <a:accent6>
          <a:srgbClr val="DADE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3.xml><?xml version="1.0" encoding="utf-8"?>
<a:theme xmlns:a="http://schemas.openxmlformats.org/drawingml/2006/main" name="eth_praesentation_16zu9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4.xml><?xml version="1.0" encoding="utf-8"?>
<a:theme xmlns:a="http://schemas.openxmlformats.org/drawingml/2006/main" name="eth_praesentation_16zu9_ETH4">
  <a:themeElements>
    <a:clrScheme name="ETH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72791C"/>
      </a:accent1>
      <a:accent2>
        <a:srgbClr val="898E40"/>
      </a:accent2>
      <a:accent3>
        <a:srgbClr val="9FA465"/>
      </a:accent3>
      <a:accent4>
        <a:srgbClr val="B6B989"/>
      </a:accent4>
      <a:accent5>
        <a:srgbClr val="CCCFAD"/>
      </a:accent5>
      <a:accent6>
        <a:srgbClr val="E3E4D2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4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72791C"/>
        </a:accent1>
        <a:accent2>
          <a:srgbClr val="898E40"/>
        </a:accent2>
        <a:accent3>
          <a:srgbClr val="9FA465"/>
        </a:accent3>
        <a:accent4>
          <a:srgbClr val="B6B989"/>
        </a:accent4>
        <a:accent5>
          <a:srgbClr val="CCCFAD"/>
        </a:accent5>
        <a:accent6>
          <a:srgbClr val="E3E4D2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5.xml><?xml version="1.0" encoding="utf-8"?>
<a:theme xmlns:a="http://schemas.openxmlformats.org/drawingml/2006/main" name="eth_praesentation_16zu9_ETH5">
  <a:themeElements>
    <a:clrScheme name="ETH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1056A"/>
      </a:accent1>
      <a:accent2>
        <a:srgbClr val="A32D82"/>
      </a:accent2>
      <a:accent3>
        <a:srgbClr val="B4559A"/>
      </a:accent3>
      <a:accent4>
        <a:srgbClr val="C67DB2"/>
      </a:accent4>
      <a:accent5>
        <a:srgbClr val="D7A5C9"/>
      </a:accent5>
      <a:accent6>
        <a:srgbClr val="DFCDE1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5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1056A"/>
        </a:accent1>
        <a:accent2>
          <a:srgbClr val="A32D82"/>
        </a:accent2>
        <a:accent3>
          <a:srgbClr val="B4559A"/>
        </a:accent3>
        <a:accent4>
          <a:srgbClr val="C67DB2"/>
        </a:accent4>
        <a:accent5>
          <a:srgbClr val="D7A5C9"/>
        </a:accent5>
        <a:accent6>
          <a:srgbClr val="DFCDE1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6.xml><?xml version="1.0" encoding="utf-8"?>
<a:theme xmlns:a="http://schemas.openxmlformats.org/drawingml/2006/main" name="eth_praesentation_16zu9_ETH6">
  <a:themeElements>
    <a:clrScheme name="ETH 6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4"/>
      </a:accent1>
      <a:accent2>
        <a:srgbClr val="86867D"/>
      </a:accent2>
      <a:accent3>
        <a:srgbClr val="9D9D96"/>
      </a:accent3>
      <a:accent4>
        <a:srgbClr val="B4B4AE"/>
      </a:accent4>
      <a:accent5>
        <a:srgbClr val="CBCBC7"/>
      </a:accent5>
      <a:accent6>
        <a:srgbClr val="E2E2E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6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6F6F64"/>
        </a:accent1>
        <a:accent2>
          <a:srgbClr val="86867D"/>
        </a:accent2>
        <a:accent3>
          <a:srgbClr val="9D9D96"/>
        </a:accent3>
        <a:accent4>
          <a:srgbClr val="B4B4AE"/>
        </a:accent4>
        <a:accent5>
          <a:srgbClr val="CBCBC7"/>
        </a:accent5>
        <a:accent6>
          <a:srgbClr val="E2E2E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7.xml><?xml version="1.0" encoding="utf-8"?>
<a:theme xmlns:a="http://schemas.openxmlformats.org/drawingml/2006/main" name="eth_praesentation_16zu9_ETH7">
  <a:themeElements>
    <a:clrScheme name="ETH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8322D"/>
      </a:accent1>
      <a:accent2>
        <a:srgbClr val="B6534F"/>
      </a:accent2>
      <a:accent3>
        <a:srgbClr val="C47470"/>
      </a:accent3>
      <a:accent4>
        <a:srgbClr val="D29492"/>
      </a:accent4>
      <a:accent5>
        <a:srgbClr val="E0B5B3"/>
      </a:accent5>
      <a:accent6>
        <a:srgbClr val="EED6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7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A8322D"/>
        </a:accent1>
        <a:accent2>
          <a:srgbClr val="B6534F"/>
        </a:accent2>
        <a:accent3>
          <a:srgbClr val="C47470"/>
        </a:accent3>
        <a:accent4>
          <a:srgbClr val="D29492"/>
        </a:accent4>
        <a:accent5>
          <a:srgbClr val="E0B5B3"/>
        </a:accent5>
        <a:accent6>
          <a:srgbClr val="EED6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8.xml><?xml version="1.0" encoding="utf-8"?>
<a:theme xmlns:a="http://schemas.openxmlformats.org/drawingml/2006/main" name="eth_praesentation_16zu9_ETH8">
  <a:themeElements>
    <a:clrScheme name="ETH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A96"/>
      </a:accent1>
      <a:accent2>
        <a:srgbClr val="298FA7"/>
      </a:accent2>
      <a:accent3>
        <a:srgbClr val="52A5B8"/>
      </a:accent3>
      <a:accent4>
        <a:srgbClr val="7ABAC8"/>
      </a:accent4>
      <a:accent5>
        <a:srgbClr val="A3CFD9"/>
      </a:accent5>
      <a:accent6>
        <a:srgbClr val="CCE4EA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8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007A96"/>
        </a:accent1>
        <a:accent2>
          <a:srgbClr val="298FA7"/>
        </a:accent2>
        <a:accent3>
          <a:srgbClr val="52A5B8"/>
        </a:accent3>
        <a:accent4>
          <a:srgbClr val="7ABAC8"/>
        </a:accent4>
        <a:accent5>
          <a:srgbClr val="A3CFD9"/>
        </a:accent5>
        <a:accent6>
          <a:srgbClr val="CCE4E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theme/theme9.xml><?xml version="1.0" encoding="utf-8"?>
<a:theme xmlns:a="http://schemas.openxmlformats.org/drawingml/2006/main" name="eth_praesentation_16zu9_ETH9">
  <a:themeElements>
    <a:clrScheme name="ETH 9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56013"/>
      </a:accent1>
      <a:accent2>
        <a:srgbClr val="A67939"/>
      </a:accent2>
      <a:accent3>
        <a:srgbClr val="B7935F"/>
      </a:accent3>
      <a:accent4>
        <a:srgbClr val="C8AC84"/>
      </a:accent4>
      <a:accent5>
        <a:srgbClr val="D9C6AA"/>
      </a:accent5>
      <a:accent6>
        <a:srgbClr val="EADFD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9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56013"/>
        </a:accent1>
        <a:accent2>
          <a:srgbClr val="A67939"/>
        </a:accent2>
        <a:accent3>
          <a:srgbClr val="B7935F"/>
        </a:accent3>
        <a:accent4>
          <a:srgbClr val="C8AC84"/>
        </a:accent4>
        <a:accent5>
          <a:srgbClr val="D9C6AA"/>
        </a:accent5>
        <a:accent6>
          <a:srgbClr val="EADFD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16zu9_ETH1_d" id="{F9B539DF-8A69-4439-8089-24A40A980317}" vid="{5D9C827C-5BA7-402A-8ABB-C7F0BA4B4DEC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85085F5F-AA54-1D48-9A2E-76D368C75695}">
  <we:reference id="wa104380169" version="1.1.0.0" store="de-CH" storeType="OMEX"/>
  <we:alternateReferences>
    <we:reference id="wa104380169" version="1.1.0.0" store="wa104380169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CD746F96-36FE-7444-913C-6F3F552C6FB0}">
  <we:reference id="wa104178141" version="3.1.2.28" store="en-US" storeType="OMEX"/>
  <we:alternateReferences>
    <we:reference id="WA104178141" version="3.1.2.28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eth_praesentation_16zu9_en</Template>
  <TotalTime>7175</TotalTime>
  <Words>804</Words>
  <Application>Microsoft Macintosh PowerPoint</Application>
  <PresentationFormat>Custom</PresentationFormat>
  <Paragraphs>165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Cambria Math</vt:lpstr>
      <vt:lpstr>Wingdings</vt:lpstr>
      <vt:lpstr>Arial</vt:lpstr>
      <vt:lpstr>eth_praesentation_16zu9_ETH1</vt:lpstr>
      <vt:lpstr>eth_praesentation_16zu9_ETH2</vt:lpstr>
      <vt:lpstr>eth_praesentation_16zu9_ETH3</vt:lpstr>
      <vt:lpstr>eth_praesentation_16zu9_ETH4</vt:lpstr>
      <vt:lpstr>eth_praesentation_16zu9_ETH5</vt:lpstr>
      <vt:lpstr>eth_praesentation_16zu9_ETH6</vt:lpstr>
      <vt:lpstr>eth_praesentation_16zu9_ETH7</vt:lpstr>
      <vt:lpstr>eth_praesentation_16zu9_ETH8</vt:lpstr>
      <vt:lpstr>eth_praesentation_16zu9_ETH9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vY2X1EB4EM@student.ethz.ch</dc:creator>
  <cp:lastModifiedBy>vY2X1EB4EM@student.ethz.ch</cp:lastModifiedBy>
  <cp:revision>313</cp:revision>
  <cp:lastPrinted>2019-04-02T11:23:49Z</cp:lastPrinted>
  <dcterms:created xsi:type="dcterms:W3CDTF">2017-10-29T14:56:25Z</dcterms:created>
  <dcterms:modified xsi:type="dcterms:W3CDTF">2019-04-29T15:57:20Z</dcterms:modified>
</cp:coreProperties>
</file>

<file path=docProps/thumbnail.jpeg>
</file>